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regular r:id="rId19"/>
      <p:bold r:id="rId20"/>
      <p:italic r:id="rId21"/>
      <p:boldItalic r:id="rId22"/>
    </p:embeddedFont>
    <p:embeddedFont>
      <p:font typeface="Merriweather"/>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5C3304-CD40-448B-B80F-72BFEC073CA5}">
  <a:tblStyle styleId="{5D5C3304-CD40-448B-B80F-72BFEC073C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erriweather-bold.fntdata"/><Relationship Id="rId23"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erriweather-boldItalic.fntdata"/><Relationship Id="rId25" Type="http://schemas.openxmlformats.org/officeDocument/2006/relationships/font" Target="fonts/Merriweather-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3ccb3da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83ccb3da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2000"/>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Company Name</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(Add your company tagline)</a:t>
            </a:r>
            <a:br>
              <a:rPr lang="en"/>
            </a:br>
            <a:br>
              <a:rPr lang="en"/>
            </a:br>
            <a:r>
              <a:rPr lang="en"/>
              <a:t>“A Green Planet Is A Clean Planet”</a:t>
            </a:r>
            <a:endParaRPr/>
          </a:p>
        </p:txBody>
      </p:sp>
      <p:sp>
        <p:nvSpPr>
          <p:cNvPr id="66" name="Google Shape;66;p13"/>
          <p:cNvSpPr/>
          <p:nvPr/>
        </p:nvSpPr>
        <p:spPr>
          <a:xfrm rot="-955001">
            <a:off x="-1836" y="2973320"/>
            <a:ext cx="10033572" cy="3394152"/>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69" name="Shape 169"/>
        <p:cNvGrpSpPr/>
        <p:nvPr/>
      </p:nvGrpSpPr>
      <p:grpSpPr>
        <a:xfrm>
          <a:off x="0" y="0"/>
          <a:ext cx="0" cy="0"/>
          <a:chOff x="0" y="0"/>
          <a:chExt cx="0" cy="0"/>
        </a:xfrm>
      </p:grpSpPr>
      <p:sp>
        <p:nvSpPr>
          <p:cNvPr id="170" name="Google Shape;170;p22"/>
          <p:cNvSpPr txBox="1"/>
          <p:nvPr>
            <p:ph type="title"/>
          </p:nvPr>
        </p:nvSpPr>
        <p:spPr>
          <a:xfrm>
            <a:off x="311675" y="798600"/>
            <a:ext cx="6247800" cy="3546300"/>
          </a:xfrm>
          <a:prstGeom prst="rect">
            <a:avLst/>
          </a:prstGeom>
          <a:solidFill>
            <a:schemeClr val="lt1"/>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accent4"/>
                </a:solidFill>
              </a:rPr>
              <a:t>Explain relevant</a:t>
            </a:r>
            <a:r>
              <a:rPr lang="en">
                <a:solidFill>
                  <a:schemeClr val="accent4"/>
                </a:solidFill>
              </a:rPr>
              <a:t> supporting tech:</a:t>
            </a:r>
            <a:endParaRPr>
              <a:solidFill>
                <a:schemeClr val="accent4"/>
              </a:solidFill>
            </a:endParaRPr>
          </a:p>
          <a:p>
            <a:pPr indent="0" lvl="0" marL="0" rtl="0" algn="l">
              <a:spcBef>
                <a:spcPts val="0"/>
              </a:spcBef>
              <a:spcAft>
                <a:spcPts val="0"/>
              </a:spcAft>
              <a:buNone/>
            </a:pPr>
            <a:r>
              <a:rPr lang="en">
                <a:solidFill>
                  <a:schemeClr val="accent2"/>
                </a:solidFill>
              </a:rPr>
              <a:t>THIS + THAT</a:t>
            </a:r>
            <a:endParaRPr>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p:nvPr/>
        </p:nvSpPr>
        <p:spPr>
          <a:xfrm>
            <a:off x="-282000" y="-25"/>
            <a:ext cx="43149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6" name="Google Shape;176;p23"/>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Revenue model</a:t>
            </a:r>
            <a:endParaRPr sz="2800"/>
          </a:p>
        </p:txBody>
      </p:sp>
      <p:sp>
        <p:nvSpPr>
          <p:cNvPr id="177" name="Google Shape;177;p23"/>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EFEFEF"/>
                </a:solidFill>
              </a:rPr>
              <a:t>What will it cost you to operate?</a:t>
            </a:r>
            <a:endParaRPr sz="1600">
              <a:solidFill>
                <a:srgbClr val="EFEFEF"/>
              </a:solidFill>
            </a:endParaRPr>
          </a:p>
          <a:p>
            <a:pPr indent="0" lvl="0" marL="0" rtl="0" algn="l">
              <a:spcBef>
                <a:spcPts val="1200"/>
              </a:spcBef>
              <a:spcAft>
                <a:spcPts val="0"/>
              </a:spcAft>
              <a:buNone/>
            </a:pPr>
            <a:r>
              <a:rPr lang="en" sz="1600">
                <a:solidFill>
                  <a:srgbClr val="EFEFEF"/>
                </a:solidFill>
              </a:rPr>
              <a:t>How will you make money? </a:t>
            </a:r>
            <a:endParaRPr sz="1600">
              <a:solidFill>
                <a:srgbClr val="EFEFEF"/>
              </a:solidFill>
            </a:endParaRPr>
          </a:p>
          <a:p>
            <a:pPr indent="0" lvl="0" marL="0" rtl="0" algn="l">
              <a:spcBef>
                <a:spcPts val="1200"/>
              </a:spcBef>
              <a:spcAft>
                <a:spcPts val="1200"/>
              </a:spcAft>
              <a:buNone/>
            </a:pPr>
            <a:r>
              <a:rPr lang="en" sz="1600">
                <a:solidFill>
                  <a:srgbClr val="EFEFEF"/>
                </a:solidFill>
              </a:rPr>
              <a:t>Where will your money go?</a:t>
            </a:r>
            <a:endParaRPr sz="1600">
              <a:solidFill>
                <a:srgbClr val="EFEFEF"/>
              </a:solidFill>
            </a:endParaRPr>
          </a:p>
        </p:txBody>
      </p:sp>
      <p:sp>
        <p:nvSpPr>
          <p:cNvPr id="178" name="Google Shape;178;p23"/>
          <p:cNvSpPr txBox="1"/>
          <p:nvPr>
            <p:ph type="title"/>
          </p:nvPr>
        </p:nvSpPr>
        <p:spPr>
          <a:xfrm>
            <a:off x="4337500" y="514150"/>
            <a:ext cx="3753900" cy="962100"/>
          </a:xfrm>
          <a:prstGeom prst="rect">
            <a:avLst/>
          </a:prstGeom>
          <a:solidFill>
            <a:schemeClr val="accent3"/>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Consumer</a:t>
            </a:r>
            <a:endParaRPr/>
          </a:p>
        </p:txBody>
      </p:sp>
      <p:cxnSp>
        <p:nvCxnSpPr>
          <p:cNvPr id="179" name="Google Shape;179;p23"/>
          <p:cNvCxnSpPr>
            <a:stCxn id="178" idx="2"/>
            <a:endCxn id="180" idx="0"/>
          </p:cNvCxnSpPr>
          <p:nvPr/>
        </p:nvCxnSpPr>
        <p:spPr>
          <a:xfrm>
            <a:off x="6214450" y="1476250"/>
            <a:ext cx="0" cy="614400"/>
          </a:xfrm>
          <a:prstGeom prst="straightConnector1">
            <a:avLst/>
          </a:prstGeom>
          <a:noFill/>
          <a:ln cap="flat" cmpd="sng" w="9525">
            <a:solidFill>
              <a:schemeClr val="accent4"/>
            </a:solidFill>
            <a:prstDash val="solid"/>
            <a:round/>
            <a:headEnd len="med" w="med" type="none"/>
            <a:tailEnd len="med" w="med" type="none"/>
          </a:ln>
        </p:spPr>
      </p:cxnSp>
      <p:sp>
        <p:nvSpPr>
          <p:cNvPr id="180" name="Google Shape;180;p23"/>
          <p:cNvSpPr txBox="1"/>
          <p:nvPr>
            <p:ph type="title"/>
          </p:nvPr>
        </p:nvSpPr>
        <p:spPr>
          <a:xfrm>
            <a:off x="4337500" y="2090676"/>
            <a:ext cx="3753900" cy="962100"/>
          </a:xfrm>
          <a:prstGeom prst="rect">
            <a:avLst/>
          </a:prstGeom>
          <a:solidFill>
            <a:schemeClr val="accent2"/>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Venue</a:t>
            </a:r>
            <a:endParaRPr/>
          </a:p>
        </p:txBody>
      </p:sp>
      <p:cxnSp>
        <p:nvCxnSpPr>
          <p:cNvPr id="181" name="Google Shape;181;p23"/>
          <p:cNvCxnSpPr>
            <a:stCxn id="180" idx="2"/>
            <a:endCxn id="182" idx="0"/>
          </p:cNvCxnSpPr>
          <p:nvPr/>
        </p:nvCxnSpPr>
        <p:spPr>
          <a:xfrm>
            <a:off x="6214450" y="3052776"/>
            <a:ext cx="0" cy="614400"/>
          </a:xfrm>
          <a:prstGeom prst="straightConnector1">
            <a:avLst/>
          </a:prstGeom>
          <a:noFill/>
          <a:ln cap="flat" cmpd="sng" w="9525">
            <a:solidFill>
              <a:schemeClr val="accent4"/>
            </a:solidFill>
            <a:prstDash val="solid"/>
            <a:round/>
            <a:headEnd len="med" w="med" type="none"/>
            <a:tailEnd len="med" w="med" type="none"/>
          </a:ln>
        </p:spPr>
      </p:cxnSp>
      <p:sp>
        <p:nvSpPr>
          <p:cNvPr id="182" name="Google Shape;182;p23"/>
          <p:cNvSpPr txBox="1"/>
          <p:nvPr>
            <p:ph type="title"/>
          </p:nvPr>
        </p:nvSpPr>
        <p:spPr>
          <a:xfrm>
            <a:off x="4337501" y="3667157"/>
            <a:ext cx="3753900" cy="962100"/>
          </a:xfrm>
          <a:prstGeom prst="rect">
            <a:avLst/>
          </a:prstGeom>
          <a:solidFill>
            <a:schemeClr val="accent4"/>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Artist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490250" y="488250"/>
            <a:ext cx="4439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000">
                <a:solidFill>
                  <a:schemeClr val="lt1"/>
                </a:solidFill>
              </a:rPr>
              <a:t>Why now?</a:t>
            </a:r>
            <a:endParaRPr b="1" sz="3000">
              <a:solidFill>
                <a:schemeClr val="lt1"/>
              </a:solidFill>
            </a:endParaRPr>
          </a:p>
          <a:p>
            <a:pPr indent="0" lvl="0" marL="0" rtl="0" algn="l">
              <a:spcBef>
                <a:spcPts val="1000"/>
              </a:spcBef>
              <a:spcAft>
                <a:spcPts val="1000"/>
              </a:spcAft>
              <a:buNone/>
            </a:pPr>
            <a:r>
              <a:rPr lang="en" sz="3000">
                <a:solidFill>
                  <a:schemeClr val="accent2"/>
                </a:solidFill>
              </a:rPr>
              <a:t>This sound logic leads us to our best </a:t>
            </a:r>
            <a:r>
              <a:rPr i="1" lang="en" sz="3000">
                <a:solidFill>
                  <a:schemeClr val="accent2"/>
                </a:solidFill>
              </a:rPr>
              <a:t>educated</a:t>
            </a:r>
            <a:r>
              <a:rPr lang="en" sz="3000">
                <a:solidFill>
                  <a:schemeClr val="accent2"/>
                </a:solidFill>
              </a:rPr>
              <a:t> </a:t>
            </a:r>
            <a:r>
              <a:rPr i="1" lang="en" sz="3000">
                <a:solidFill>
                  <a:schemeClr val="accent2"/>
                </a:solidFill>
              </a:rPr>
              <a:t>guess</a:t>
            </a:r>
            <a:r>
              <a:rPr lang="en" sz="3000">
                <a:solidFill>
                  <a:schemeClr val="accent2"/>
                </a:solidFill>
              </a:rPr>
              <a:t> as to why this will work.</a:t>
            </a:r>
            <a:endParaRPr>
              <a:solidFill>
                <a:schemeClr val="accent2"/>
              </a:solidFill>
            </a:endParaRPr>
          </a:p>
        </p:txBody>
      </p:sp>
      <p:sp>
        <p:nvSpPr>
          <p:cNvPr id="188" name="Google Shape;188;p24"/>
          <p:cNvSpPr txBox="1"/>
          <p:nvPr/>
        </p:nvSpPr>
        <p:spPr>
          <a:xfrm>
            <a:off x="5877175" y="903600"/>
            <a:ext cx="32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p:nvPr/>
        </p:nvSpPr>
        <p:spPr>
          <a:xfrm>
            <a:off x="12550" y="12550"/>
            <a:ext cx="9131400" cy="1457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2" name="Google Shape;72;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Tell the story of your problem</a:t>
            </a:r>
            <a:endParaRPr/>
          </a:p>
        </p:txBody>
      </p:sp>
      <p:sp>
        <p:nvSpPr>
          <p:cNvPr id="73" name="Google Shape;73;p14"/>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Speak to the burning points of this</a:t>
            </a:r>
            <a:r>
              <a:rPr lang="en" sz="1800"/>
              <a:t> problem for your audience. Why can’t this go on?</a:t>
            </a:r>
            <a:endParaRPr sz="1800"/>
          </a:p>
          <a:p>
            <a:pPr indent="0" lvl="0" marL="0" rtl="0" algn="l">
              <a:spcBef>
                <a:spcPts val="1200"/>
              </a:spcBef>
              <a:spcAft>
                <a:spcPts val="0"/>
              </a:spcAft>
              <a:buNone/>
            </a:pPr>
            <a:r>
              <a:rPr lang="en" sz="1800"/>
              <a:t>Find a way to quantify the problem. How many people does this impact? What is it costing them today? Connect it to your audience.</a:t>
            </a:r>
            <a:endParaRPr sz="1800"/>
          </a:p>
          <a:p>
            <a:pPr indent="0" lvl="0" marL="0" rtl="0" algn="l">
              <a:spcBef>
                <a:spcPts val="1200"/>
              </a:spcBef>
              <a:spcAft>
                <a:spcPts val="1200"/>
              </a:spcAft>
              <a:buNone/>
            </a:pPr>
            <a:r>
              <a:t/>
            </a:r>
            <a:endParaRPr sz="1800"/>
          </a:p>
        </p:txBody>
      </p:sp>
      <p:graphicFrame>
        <p:nvGraphicFramePr>
          <p:cNvPr id="74" name="Google Shape;74;p14"/>
          <p:cNvGraphicFramePr/>
          <p:nvPr/>
        </p:nvGraphicFramePr>
        <p:xfrm>
          <a:off x="5071481" y="4552231"/>
          <a:ext cx="3000000" cy="3000000"/>
        </p:xfrm>
        <a:graphic>
          <a:graphicData uri="http://schemas.openxmlformats.org/drawingml/2006/table">
            <a:tbl>
              <a:tblPr>
                <a:noFill/>
                <a:tableStyleId>{5D5C3304-CD40-448B-B80F-72BFEC073CA5}</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5" name="Google Shape;75;p14"/>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5975583" y="3069166"/>
            <a:ext cx="722400" cy="1457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7617100" y="2163901"/>
            <a:ext cx="722400" cy="2363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79" name="Google Shape;79;p14"/>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p:nvPr/>
        </p:nvSpPr>
        <p:spPr>
          <a:xfrm>
            <a:off x="0" y="0"/>
            <a:ext cx="45804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5" name="Google Shape;85;p15"/>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The solution</a:t>
            </a:r>
            <a:endParaRPr>
              <a:solidFill>
                <a:schemeClr val="lt1"/>
              </a:solidFill>
            </a:endParaRPr>
          </a:p>
        </p:txBody>
      </p:sp>
      <p:sp>
        <p:nvSpPr>
          <p:cNvPr id="86" name="Google Shape;86;p15"/>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Show how you solve the problem you identified.</a:t>
            </a:r>
            <a:endParaRPr sz="1800"/>
          </a:p>
          <a:p>
            <a:pPr indent="0" lvl="0" marL="0" rtl="0" algn="l">
              <a:spcBef>
                <a:spcPts val="1200"/>
              </a:spcBef>
              <a:spcAft>
                <a:spcPts val="0"/>
              </a:spcAft>
              <a:buNone/>
            </a:pPr>
            <a:r>
              <a:rPr lang="en" sz="1800"/>
              <a:t>How far can your solution reach?</a:t>
            </a:r>
            <a:endParaRPr sz="1800"/>
          </a:p>
          <a:p>
            <a:pPr indent="0" lvl="0" marL="0" rtl="0" algn="l">
              <a:spcBef>
                <a:spcPts val="1200"/>
              </a:spcBef>
              <a:spcAft>
                <a:spcPts val="1200"/>
              </a:spcAft>
              <a:buNone/>
            </a:pPr>
            <a:r>
              <a:rPr lang="en" sz="1800"/>
              <a:t>What will be different when the problem is solved (by you)?</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p:nvPr/>
        </p:nvSpPr>
        <p:spPr>
          <a:xfrm>
            <a:off x="4565825" y="0"/>
            <a:ext cx="45804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2" name="Google Shape;92;p16"/>
          <p:cNvSpPr/>
          <p:nvPr/>
        </p:nvSpPr>
        <p:spPr>
          <a:xfrm>
            <a:off x="0" y="0"/>
            <a:ext cx="4580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3" name="Google Shape;93;p16"/>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accent4"/>
                </a:solidFill>
              </a:rPr>
              <a:t>The </a:t>
            </a:r>
            <a:r>
              <a:rPr lang="en">
                <a:solidFill>
                  <a:schemeClr val="accent4"/>
                </a:solidFill>
              </a:rPr>
              <a:t>results</a:t>
            </a:r>
            <a:endParaRPr>
              <a:solidFill>
                <a:schemeClr val="accent4"/>
              </a:solidFill>
            </a:endParaRPr>
          </a:p>
        </p:txBody>
      </p:sp>
      <p:sp>
        <p:nvSpPr>
          <p:cNvPr id="94" name="Google Shape;94;p16"/>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lt1"/>
                </a:solidFill>
              </a:rPr>
              <a:t>What proven or unproven results can you show to illustrate what happens once you </a:t>
            </a:r>
            <a:r>
              <a:rPr lang="en" sz="2400">
                <a:solidFill>
                  <a:schemeClr val="lt1"/>
                </a:solidFill>
              </a:rPr>
              <a:t>solve this problem?</a:t>
            </a:r>
            <a:endParaRPr sz="2400">
              <a:solidFill>
                <a:schemeClr val="lt1"/>
              </a:solidFill>
            </a:endParaRPr>
          </a:p>
          <a:p>
            <a:pPr indent="0" lvl="0" marL="0" rtl="0" algn="l">
              <a:spcBef>
                <a:spcPts val="1200"/>
              </a:spcBef>
              <a:spcAft>
                <a:spcPts val="1200"/>
              </a:spcAft>
              <a:buNone/>
            </a:pPr>
            <a:r>
              <a:rPr lang="en" sz="2400">
                <a:solidFill>
                  <a:schemeClr val="lt1"/>
                </a:solidFill>
              </a:rPr>
              <a:t>How will things improve for those experiencing it today and for those who help you solve it?</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8" name="Shape 98"/>
        <p:cNvGrpSpPr/>
        <p:nvPr/>
      </p:nvGrpSpPr>
      <p:grpSpPr>
        <a:xfrm>
          <a:off x="0" y="0"/>
          <a:ext cx="0" cy="0"/>
          <a:chOff x="0" y="0"/>
          <a:chExt cx="0" cy="0"/>
        </a:xfrm>
      </p:grpSpPr>
      <p:sp>
        <p:nvSpPr>
          <p:cNvPr id="99" name="Google Shape;99;p17"/>
          <p:cNvSpPr txBox="1"/>
          <p:nvPr>
            <p:ph type="title"/>
          </p:nvPr>
        </p:nvSpPr>
        <p:spPr>
          <a:xfrm>
            <a:off x="311675" y="798600"/>
            <a:ext cx="6247800" cy="3546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rmAutofit/>
          </a:bodyPr>
          <a:lstStyle/>
          <a:p>
            <a:pPr indent="0" lvl="0" marL="0" rtl="0" algn="l">
              <a:spcBef>
                <a:spcPts val="0"/>
              </a:spcBef>
              <a:spcAft>
                <a:spcPts val="0"/>
              </a:spcAft>
              <a:buNone/>
            </a:pPr>
            <a:r>
              <a:rPr b="1" lang="en" sz="2000">
                <a:solidFill>
                  <a:schemeClr val="lt1"/>
                </a:solidFill>
              </a:rPr>
              <a:t>Your m</a:t>
            </a:r>
            <a:r>
              <a:rPr b="1" lang="en" sz="2000">
                <a:solidFill>
                  <a:schemeClr val="lt1"/>
                </a:solidFill>
              </a:rPr>
              <a:t>ission statement goes here.</a:t>
            </a:r>
            <a:br>
              <a:rPr b="1" lang="en" sz="4800">
                <a:solidFill>
                  <a:schemeClr val="lt1"/>
                </a:solidFill>
              </a:rPr>
            </a:br>
            <a:br>
              <a:rPr b="1" lang="en" sz="4800">
                <a:solidFill>
                  <a:schemeClr val="lt1"/>
                </a:solidFill>
              </a:rPr>
            </a:br>
            <a:r>
              <a:rPr b="1" lang="en" sz="4800">
                <a:solidFill>
                  <a:schemeClr val="lt1"/>
                </a:solidFill>
              </a:rPr>
              <a:t>New Leaf Paper: </a:t>
            </a:r>
            <a:br>
              <a:rPr b="1" lang="en" sz="4800">
                <a:solidFill>
                  <a:schemeClr val="lt1"/>
                </a:solidFill>
              </a:rPr>
            </a:br>
            <a:r>
              <a:rPr b="1" lang="en" sz="2200">
                <a:solidFill>
                  <a:schemeClr val="lt1"/>
                </a:solidFill>
              </a:rPr>
              <a:t>The mission of New Leaf Paper is to be the leading national source for environmentally responsible, economically sound paper. </a:t>
            </a:r>
            <a:endParaRPr b="1" sz="2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p:nvPr/>
        </p:nvSpPr>
        <p:spPr>
          <a:xfrm>
            <a:off x="0" y="0"/>
            <a:ext cx="9161100" cy="2484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ph idx="4294967295" type="title"/>
          </p:nvPr>
        </p:nvSpPr>
        <p:spPr>
          <a:xfrm>
            <a:off x="311700" y="220100"/>
            <a:ext cx="8520600" cy="101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3"/>
                </a:solidFill>
              </a:rPr>
              <a:t>The team</a:t>
            </a:r>
            <a:endParaRPr>
              <a:solidFill>
                <a:schemeClr val="accent3"/>
              </a:solidFill>
            </a:endParaRPr>
          </a:p>
          <a:p>
            <a:pPr indent="0" lvl="0" marL="0" rtl="0" algn="ctr">
              <a:spcBef>
                <a:spcPts val="400"/>
              </a:spcBef>
              <a:spcAft>
                <a:spcPts val="400"/>
              </a:spcAft>
              <a:buNone/>
            </a:pPr>
            <a:r>
              <a:rPr i="1" lang="en" sz="1600">
                <a:solidFill>
                  <a:schemeClr val="accent3"/>
                </a:solidFill>
              </a:rPr>
              <a:t>Answer the question, “Why are we the ones to solve this problem?”</a:t>
            </a:r>
            <a:endParaRPr i="1" sz="1600">
              <a:solidFill>
                <a:schemeClr val="accent3"/>
              </a:solidFill>
            </a:endParaRPr>
          </a:p>
        </p:txBody>
      </p:sp>
      <p:pic>
        <p:nvPicPr>
          <p:cNvPr descr="Corporate headshot of a woman" id="106" name="Google Shape;106;p18"/>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descr="Corporate headshot of a man" id="107" name="Google Shape;107;p18"/>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descr="Corporate headshot of a woman" id="108" name="Google Shape;108;p18"/>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109" name="Google Shape;109;p18"/>
          <p:cNvSpPr txBox="1"/>
          <p:nvPr>
            <p:ph idx="4294967295" type="title"/>
          </p:nvPr>
        </p:nvSpPr>
        <p:spPr>
          <a:xfrm>
            <a:off x="231725"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Wendy Writer</a:t>
            </a:r>
            <a:endParaRPr sz="1800">
              <a:solidFill>
                <a:schemeClr val="dk1"/>
              </a:solidFill>
            </a:endParaRPr>
          </a:p>
        </p:txBody>
      </p:sp>
      <p:sp>
        <p:nvSpPr>
          <p:cNvPr id="110" name="Google Shape;110;p18"/>
          <p:cNvSpPr txBox="1"/>
          <p:nvPr>
            <p:ph idx="4294967295" type="body"/>
          </p:nvPr>
        </p:nvSpPr>
        <p:spPr>
          <a:xfrm>
            <a:off x="231725" y="3572413"/>
            <a:ext cx="2022300" cy="11538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1200"/>
              </a:spcAft>
              <a:buNone/>
            </a:pPr>
            <a:r>
              <a:rPr lang="en" sz="1200"/>
              <a:t>I have a unique experience that led me down this interesting path to solving the problem we’re talking about!</a:t>
            </a:r>
            <a:endParaRPr sz="1200">
              <a:solidFill>
                <a:schemeClr val="dk2"/>
              </a:solidFill>
            </a:endParaRPr>
          </a:p>
        </p:txBody>
      </p:sp>
      <p:sp>
        <p:nvSpPr>
          <p:cNvPr id="111" name="Google Shape;111;p18"/>
          <p:cNvSpPr txBox="1"/>
          <p:nvPr>
            <p:ph idx="4294967295" type="title"/>
          </p:nvPr>
        </p:nvSpPr>
        <p:spPr>
          <a:xfrm>
            <a:off x="2449668"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Ronny Reader</a:t>
            </a:r>
            <a:endParaRPr sz="1800">
              <a:solidFill>
                <a:schemeClr val="dk1"/>
              </a:solidFill>
            </a:endParaRPr>
          </a:p>
        </p:txBody>
      </p:sp>
      <p:sp>
        <p:nvSpPr>
          <p:cNvPr id="112" name="Google Shape;112;p18"/>
          <p:cNvSpPr txBox="1"/>
          <p:nvPr>
            <p:ph idx="4294967295" type="title"/>
          </p:nvPr>
        </p:nvSpPr>
        <p:spPr>
          <a:xfrm>
            <a:off x="4667629"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Abby Author</a:t>
            </a:r>
            <a:endParaRPr sz="1800">
              <a:solidFill>
                <a:schemeClr val="dk1"/>
              </a:solidFill>
            </a:endParaRPr>
          </a:p>
        </p:txBody>
      </p:sp>
      <p:sp>
        <p:nvSpPr>
          <p:cNvPr id="113" name="Google Shape;113;p18"/>
          <p:cNvSpPr txBox="1"/>
          <p:nvPr>
            <p:ph idx="4294967295" type="body"/>
          </p:nvPr>
        </p:nvSpPr>
        <p:spPr>
          <a:xfrm>
            <a:off x="2449668" y="3572413"/>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My work ran into this situation that led me to my co-founders who are also solving this problem!</a:t>
            </a:r>
            <a:endParaRPr sz="1200">
              <a:solidFill>
                <a:schemeClr val="dk2"/>
              </a:solidFill>
            </a:endParaRPr>
          </a:p>
        </p:txBody>
      </p:sp>
      <p:sp>
        <p:nvSpPr>
          <p:cNvPr id="114" name="Google Shape;114;p18"/>
          <p:cNvSpPr txBox="1"/>
          <p:nvPr>
            <p:ph idx="4294967295" type="body"/>
          </p:nvPr>
        </p:nvSpPr>
        <p:spPr>
          <a:xfrm>
            <a:off x="4667629" y="3572413"/>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These are the qualifications that back my contributions to this project.</a:t>
            </a:r>
            <a:endParaRPr sz="1200">
              <a:solidFill>
                <a:schemeClr val="dk2"/>
              </a:solidFill>
            </a:endParaRPr>
          </a:p>
        </p:txBody>
      </p:sp>
      <p:pic>
        <p:nvPicPr>
          <p:cNvPr descr="Corporate headshot of a man" id="115" name="Google Shape;115;p18"/>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116" name="Google Shape;116;p18"/>
          <p:cNvSpPr txBox="1"/>
          <p:nvPr>
            <p:ph idx="4294967295" type="title"/>
          </p:nvPr>
        </p:nvSpPr>
        <p:spPr>
          <a:xfrm>
            <a:off x="6885590"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Berry Books</a:t>
            </a:r>
            <a:endParaRPr sz="1800">
              <a:solidFill>
                <a:schemeClr val="dk1"/>
              </a:solidFill>
            </a:endParaRPr>
          </a:p>
        </p:txBody>
      </p:sp>
      <p:sp>
        <p:nvSpPr>
          <p:cNvPr id="117" name="Google Shape;117;p18"/>
          <p:cNvSpPr txBox="1"/>
          <p:nvPr>
            <p:ph idx="4294967295" type="body"/>
          </p:nvPr>
        </p:nvSpPr>
        <p:spPr>
          <a:xfrm>
            <a:off x="6885590" y="3572413"/>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My passion for X led me to Y, which is how I’m connecting our problem to solvers like you!</a:t>
            </a:r>
            <a:endParaRPr sz="12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p:nvPr/>
        </p:nvSpPr>
        <p:spPr>
          <a:xfrm>
            <a:off x="12550" y="12550"/>
            <a:ext cx="43149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3" name="Google Shape;123;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124" name="Google Shape;124;p19"/>
          <p:cNvCxnSpPr/>
          <p:nvPr/>
        </p:nvCxnSpPr>
        <p:spPr>
          <a:xfrm rot="10800000">
            <a:off x="680050" y="2152465"/>
            <a:ext cx="0" cy="837900"/>
          </a:xfrm>
          <a:prstGeom prst="straightConnector1">
            <a:avLst/>
          </a:prstGeom>
          <a:noFill/>
          <a:ln cap="flat" cmpd="sng" w="9525">
            <a:solidFill>
              <a:schemeClr val="accent2"/>
            </a:solidFill>
            <a:prstDash val="solid"/>
            <a:round/>
            <a:headEnd len="med" w="med" type="none"/>
            <a:tailEnd len="med" w="med" type="oval"/>
          </a:ln>
        </p:spPr>
      </p:cxnSp>
      <p:sp>
        <p:nvSpPr>
          <p:cNvPr id="125" name="Google Shape;125;p19"/>
          <p:cNvSpPr txBox="1"/>
          <p:nvPr>
            <p:ph type="title"/>
          </p:nvPr>
        </p:nvSpPr>
        <p:spPr>
          <a:xfrm>
            <a:off x="727112" y="1995899"/>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accent3"/>
                </a:solidFill>
              </a:rPr>
              <a:t>January 20XX</a:t>
            </a:r>
            <a:endParaRPr sz="1800">
              <a:solidFill>
                <a:schemeClr val="accent3"/>
              </a:solidFill>
            </a:endParaRPr>
          </a:p>
        </p:txBody>
      </p:sp>
      <p:sp>
        <p:nvSpPr>
          <p:cNvPr id="126" name="Google Shape;126;p19"/>
          <p:cNvSpPr txBox="1"/>
          <p:nvPr>
            <p:ph idx="1" type="body"/>
          </p:nvPr>
        </p:nvSpPr>
        <p:spPr>
          <a:xfrm>
            <a:off x="727112" y="2285925"/>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EFEFEF"/>
                </a:solidFill>
              </a:rPr>
              <a:t>Problem Identification</a:t>
            </a:r>
            <a:endParaRPr sz="1200">
              <a:solidFill>
                <a:srgbClr val="EFEFEF"/>
              </a:solidFill>
            </a:endParaRPr>
          </a:p>
        </p:txBody>
      </p:sp>
      <p:cxnSp>
        <p:nvCxnSpPr>
          <p:cNvPr id="127" name="Google Shape;127;p19"/>
          <p:cNvCxnSpPr/>
          <p:nvPr/>
        </p:nvCxnSpPr>
        <p:spPr>
          <a:xfrm>
            <a:off x="2114150" y="3375004"/>
            <a:ext cx="0" cy="837900"/>
          </a:xfrm>
          <a:prstGeom prst="straightConnector1">
            <a:avLst/>
          </a:prstGeom>
          <a:noFill/>
          <a:ln cap="flat" cmpd="sng" w="9525">
            <a:solidFill>
              <a:schemeClr val="accent2"/>
            </a:solidFill>
            <a:prstDash val="solid"/>
            <a:round/>
            <a:headEnd len="med" w="med" type="none"/>
            <a:tailEnd len="med" w="med" type="oval"/>
          </a:ln>
        </p:spPr>
      </p:cxnSp>
      <p:sp>
        <p:nvSpPr>
          <p:cNvPr id="128" name="Google Shape;128;p19"/>
          <p:cNvSpPr txBox="1"/>
          <p:nvPr>
            <p:ph type="title"/>
          </p:nvPr>
        </p:nvSpPr>
        <p:spPr>
          <a:xfrm>
            <a:off x="2161212" y="397419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accent3"/>
                </a:solidFill>
              </a:rPr>
              <a:t>March 20XX</a:t>
            </a:r>
            <a:endParaRPr sz="1800">
              <a:solidFill>
                <a:schemeClr val="accent3"/>
              </a:solidFill>
            </a:endParaRPr>
          </a:p>
        </p:txBody>
      </p:sp>
      <p:sp>
        <p:nvSpPr>
          <p:cNvPr id="129" name="Google Shape;129;p19"/>
          <p:cNvSpPr txBox="1"/>
          <p:nvPr>
            <p:ph idx="1" type="body"/>
          </p:nvPr>
        </p:nvSpPr>
        <p:spPr>
          <a:xfrm>
            <a:off x="2161212" y="4264217"/>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EFEFEF"/>
                </a:solidFill>
              </a:rPr>
              <a:t>Team milestone</a:t>
            </a:r>
            <a:endParaRPr sz="1200">
              <a:solidFill>
                <a:srgbClr val="EFEFEF"/>
              </a:solidFill>
            </a:endParaRPr>
          </a:p>
        </p:txBody>
      </p:sp>
      <p:cxnSp>
        <p:nvCxnSpPr>
          <p:cNvPr id="130" name="Google Shape;130;p19"/>
          <p:cNvCxnSpPr/>
          <p:nvPr/>
        </p:nvCxnSpPr>
        <p:spPr>
          <a:xfrm rot="10800000">
            <a:off x="4232825" y="2145365"/>
            <a:ext cx="0" cy="837900"/>
          </a:xfrm>
          <a:prstGeom prst="straightConnector1">
            <a:avLst/>
          </a:prstGeom>
          <a:noFill/>
          <a:ln cap="flat" cmpd="sng" w="9525">
            <a:solidFill>
              <a:schemeClr val="accent2"/>
            </a:solidFill>
            <a:prstDash val="solid"/>
            <a:round/>
            <a:headEnd len="med" w="med" type="none"/>
            <a:tailEnd len="med" w="med" type="oval"/>
          </a:ln>
        </p:spPr>
      </p:cxnSp>
      <p:sp>
        <p:nvSpPr>
          <p:cNvPr id="131" name="Google Shape;131;p19"/>
          <p:cNvSpPr txBox="1"/>
          <p:nvPr>
            <p:ph type="title"/>
          </p:nvPr>
        </p:nvSpPr>
        <p:spPr>
          <a:xfrm>
            <a:off x="4279887" y="199591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800">
                <a:solidFill>
                  <a:schemeClr val="accent4"/>
                </a:solidFill>
              </a:rPr>
              <a:t>June 20XX</a:t>
            </a:r>
            <a:endParaRPr b="1" sz="1800">
              <a:solidFill>
                <a:schemeClr val="accent4"/>
              </a:solidFill>
            </a:endParaRPr>
          </a:p>
        </p:txBody>
      </p:sp>
      <p:sp>
        <p:nvSpPr>
          <p:cNvPr id="132" name="Google Shape;132;p19"/>
          <p:cNvSpPr txBox="1"/>
          <p:nvPr>
            <p:ph idx="1" type="body"/>
          </p:nvPr>
        </p:nvSpPr>
        <p:spPr>
          <a:xfrm>
            <a:off x="4279887" y="2285937"/>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Stakeholder Involvement</a:t>
            </a:r>
            <a:endParaRPr sz="1200">
              <a:solidFill>
                <a:schemeClr val="dk2"/>
              </a:solidFill>
            </a:endParaRPr>
          </a:p>
        </p:txBody>
      </p:sp>
      <p:cxnSp>
        <p:nvCxnSpPr>
          <p:cNvPr id="133" name="Google Shape;133;p19"/>
          <p:cNvCxnSpPr/>
          <p:nvPr/>
        </p:nvCxnSpPr>
        <p:spPr>
          <a:xfrm>
            <a:off x="4957475" y="3375021"/>
            <a:ext cx="0" cy="837900"/>
          </a:xfrm>
          <a:prstGeom prst="straightConnector1">
            <a:avLst/>
          </a:prstGeom>
          <a:noFill/>
          <a:ln cap="flat" cmpd="sng" w="9525">
            <a:solidFill>
              <a:schemeClr val="accent4"/>
            </a:solidFill>
            <a:prstDash val="solid"/>
            <a:round/>
            <a:headEnd len="med" w="med" type="none"/>
            <a:tailEnd len="med" w="med" type="oval"/>
          </a:ln>
        </p:spPr>
      </p:cxnSp>
      <p:sp>
        <p:nvSpPr>
          <p:cNvPr id="134" name="Google Shape;134;p19"/>
          <p:cNvSpPr txBox="1"/>
          <p:nvPr>
            <p:ph type="title"/>
          </p:nvPr>
        </p:nvSpPr>
        <p:spPr>
          <a:xfrm>
            <a:off x="5004537" y="3970916"/>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800">
                <a:solidFill>
                  <a:schemeClr val="accent4"/>
                </a:solidFill>
              </a:rPr>
              <a:t>July 20XX</a:t>
            </a:r>
            <a:endParaRPr b="1" sz="1800">
              <a:solidFill>
                <a:schemeClr val="accent4"/>
              </a:solidFill>
            </a:endParaRPr>
          </a:p>
        </p:txBody>
      </p:sp>
      <p:sp>
        <p:nvSpPr>
          <p:cNvPr id="135" name="Google Shape;135;p19"/>
          <p:cNvSpPr txBox="1"/>
          <p:nvPr>
            <p:ph idx="1" type="body"/>
          </p:nvPr>
        </p:nvSpPr>
        <p:spPr>
          <a:xfrm>
            <a:off x="5004537" y="4260942"/>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Project milestone</a:t>
            </a:r>
            <a:endParaRPr sz="1200"/>
          </a:p>
        </p:txBody>
      </p:sp>
      <p:cxnSp>
        <p:nvCxnSpPr>
          <p:cNvPr id="136" name="Google Shape;136;p19"/>
          <p:cNvCxnSpPr/>
          <p:nvPr/>
        </p:nvCxnSpPr>
        <p:spPr>
          <a:xfrm rot="10800000">
            <a:off x="7080781" y="2145365"/>
            <a:ext cx="0" cy="837900"/>
          </a:xfrm>
          <a:prstGeom prst="straightConnector1">
            <a:avLst/>
          </a:prstGeom>
          <a:noFill/>
          <a:ln cap="flat" cmpd="sng" w="9525">
            <a:solidFill>
              <a:schemeClr val="accent4"/>
            </a:solidFill>
            <a:prstDash val="solid"/>
            <a:round/>
            <a:headEnd len="med" w="med" type="none"/>
            <a:tailEnd len="med" w="med" type="oval"/>
          </a:ln>
        </p:spPr>
      </p:cxnSp>
      <p:sp>
        <p:nvSpPr>
          <p:cNvPr id="137" name="Google Shape;137;p19"/>
          <p:cNvSpPr txBox="1"/>
          <p:nvPr>
            <p:ph type="title"/>
          </p:nvPr>
        </p:nvSpPr>
        <p:spPr>
          <a:xfrm>
            <a:off x="7127837" y="199591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800">
                <a:solidFill>
                  <a:schemeClr val="accent4"/>
                </a:solidFill>
              </a:rPr>
              <a:t>October 20XX</a:t>
            </a:r>
            <a:endParaRPr b="1" sz="1800">
              <a:solidFill>
                <a:schemeClr val="accent4"/>
              </a:solidFill>
            </a:endParaRPr>
          </a:p>
        </p:txBody>
      </p:sp>
      <p:sp>
        <p:nvSpPr>
          <p:cNvPr id="138" name="Google Shape;138;p19"/>
          <p:cNvSpPr txBox="1"/>
          <p:nvPr>
            <p:ph idx="1" type="body"/>
          </p:nvPr>
        </p:nvSpPr>
        <p:spPr>
          <a:xfrm>
            <a:off x="7127837" y="2285937"/>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Event, conference, or other notable activity</a:t>
            </a:r>
            <a:endParaRPr sz="1200">
              <a:solidFill>
                <a:schemeClr val="dk2"/>
              </a:solidFill>
            </a:endParaRPr>
          </a:p>
        </p:txBody>
      </p:sp>
      <p:graphicFrame>
        <p:nvGraphicFramePr>
          <p:cNvPr id="139" name="Google Shape;139;p19"/>
          <p:cNvGraphicFramePr/>
          <p:nvPr/>
        </p:nvGraphicFramePr>
        <p:xfrm>
          <a:off x="323100" y="2983265"/>
          <a:ext cx="3000000" cy="3000000"/>
        </p:xfrm>
        <a:graphic>
          <a:graphicData uri="http://schemas.openxmlformats.org/drawingml/2006/table">
            <a:tbl>
              <a:tblPr>
                <a:noFill/>
                <a:tableStyleId>{5D5C3304-CD40-448B-B80F-72BFEC073CA5}</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43" name="Shape 143"/>
        <p:cNvGrpSpPr/>
        <p:nvPr/>
      </p:nvGrpSpPr>
      <p:grpSpPr>
        <a:xfrm>
          <a:off x="0" y="0"/>
          <a:ext cx="0" cy="0"/>
          <a:chOff x="0" y="0"/>
          <a:chExt cx="0" cy="0"/>
        </a:xfrm>
      </p:grpSpPr>
      <p:sp>
        <p:nvSpPr>
          <p:cNvPr id="144" name="Google Shape;144;p20"/>
          <p:cNvSpPr txBox="1"/>
          <p:nvPr>
            <p:ph type="title"/>
          </p:nvPr>
        </p:nvSpPr>
        <p:spPr>
          <a:xfrm>
            <a:off x="460950" y="2065350"/>
            <a:ext cx="3687300" cy="101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EFEFEF"/>
                </a:solidFill>
              </a:rPr>
              <a:t>Appendix</a:t>
            </a:r>
            <a:endParaRPr b="1">
              <a:solidFill>
                <a:srgbClr val="EFEFEF"/>
              </a:solidFill>
            </a:endParaRPr>
          </a:p>
        </p:txBody>
      </p:sp>
      <p:sp>
        <p:nvSpPr>
          <p:cNvPr id="145" name="Google Shape;145;p20"/>
          <p:cNvSpPr txBox="1"/>
          <p:nvPr/>
        </p:nvSpPr>
        <p:spPr>
          <a:xfrm>
            <a:off x="4563150" y="572850"/>
            <a:ext cx="4119900" cy="3997800"/>
          </a:xfrm>
          <a:prstGeom prst="rect">
            <a:avLst/>
          </a:prstGeom>
          <a:solidFill>
            <a:schemeClr val="accent3"/>
          </a:solidFill>
          <a:ln>
            <a:noFill/>
          </a:ln>
          <a:effectLst>
            <a:outerShdw blurRad="71438" rotWithShape="0" algn="bl" dir="5400000" dist="161925">
              <a:srgbClr val="000000">
                <a:alpha val="51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chemeClr val="dk1"/>
                </a:solidFill>
                <a:latin typeface="Roboto"/>
                <a:ea typeface="Roboto"/>
                <a:cs typeface="Roboto"/>
                <a:sym typeface="Roboto"/>
              </a:rPr>
              <a:t>Show the audience you anticipated their questions. </a:t>
            </a:r>
            <a:endParaRPr b="1" i="1" sz="1800">
              <a:solidFill>
                <a:schemeClr val="dk1"/>
              </a:solidFill>
              <a:latin typeface="Roboto"/>
              <a:ea typeface="Roboto"/>
              <a:cs typeface="Roboto"/>
              <a:sym typeface="Roboto"/>
            </a:endParaRPr>
          </a:p>
          <a:p>
            <a:pPr indent="0" lvl="0" marL="0" rtl="0" algn="l">
              <a:lnSpc>
                <a:spcPct val="115000"/>
              </a:lnSpc>
              <a:spcBef>
                <a:spcPts val="1000"/>
              </a:spcBef>
              <a:spcAft>
                <a:spcPts val="1000"/>
              </a:spcAft>
              <a:buNone/>
            </a:pPr>
            <a:r>
              <a:rPr i="1" lang="en" sz="1600">
                <a:solidFill>
                  <a:schemeClr val="dk1"/>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9" name="Shape 149"/>
        <p:cNvGrpSpPr/>
        <p:nvPr/>
      </p:nvGrpSpPr>
      <p:grpSpPr>
        <a:xfrm>
          <a:off x="0" y="0"/>
          <a:ext cx="0" cy="0"/>
          <a:chOff x="0" y="0"/>
          <a:chExt cx="0" cy="0"/>
        </a:xfrm>
      </p:grpSpPr>
      <p:sp>
        <p:nvSpPr>
          <p:cNvPr id="150" name="Google Shape;150;p21"/>
          <p:cNvSpPr/>
          <p:nvPr/>
        </p:nvSpPr>
        <p:spPr>
          <a:xfrm>
            <a:off x="12550" y="12550"/>
            <a:ext cx="43149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1" name="Google Shape;151;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my solution works</a:t>
            </a:r>
            <a:endParaRPr/>
          </a:p>
        </p:txBody>
      </p:sp>
      <p:cxnSp>
        <p:nvCxnSpPr>
          <p:cNvPr id="152" name="Google Shape;152;p21"/>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53" name="Google Shape;153;p21"/>
          <p:cNvSpPr txBox="1"/>
          <p:nvPr>
            <p:ph type="title"/>
          </p:nvPr>
        </p:nvSpPr>
        <p:spPr>
          <a:xfrm>
            <a:off x="976112" y="2384687"/>
            <a:ext cx="1814100" cy="392100"/>
          </a:xfrm>
          <a:prstGeom prst="rect">
            <a:avLst/>
          </a:prstGeom>
          <a:solidFill>
            <a:schemeClr val="accent3"/>
          </a:solidFill>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700">
                <a:solidFill>
                  <a:schemeClr val="accent2"/>
                </a:solidFill>
              </a:rPr>
              <a:t>Step 1</a:t>
            </a:r>
            <a:endParaRPr b="1" sz="1700">
              <a:solidFill>
                <a:schemeClr val="accent2"/>
              </a:solidFill>
            </a:endParaRPr>
          </a:p>
        </p:txBody>
      </p:sp>
      <p:sp>
        <p:nvSpPr>
          <p:cNvPr id="154" name="Google Shape;154;p21"/>
          <p:cNvSpPr txBox="1"/>
          <p:nvPr>
            <p:ph idx="1" type="body"/>
          </p:nvPr>
        </p:nvSpPr>
        <p:spPr>
          <a:xfrm>
            <a:off x="976112" y="2737888"/>
            <a:ext cx="1814100" cy="578700"/>
          </a:xfrm>
          <a:prstGeom prst="rect">
            <a:avLst/>
          </a:prstGeom>
          <a:solidFill>
            <a:schemeClr val="accent3"/>
          </a:solidFill>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chemeClr val="accent2"/>
                </a:solidFill>
              </a:rPr>
              <a:t>I use this publicly available resource</a:t>
            </a:r>
            <a:endParaRPr b="1" sz="1200">
              <a:solidFill>
                <a:schemeClr val="accent2"/>
              </a:solidFill>
            </a:endParaRPr>
          </a:p>
        </p:txBody>
      </p:sp>
      <p:cxnSp>
        <p:nvCxnSpPr>
          <p:cNvPr id="155" name="Google Shape;155;p21"/>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56" name="Google Shape;156;p21"/>
          <p:cNvSpPr txBox="1"/>
          <p:nvPr>
            <p:ph type="title"/>
          </p:nvPr>
        </p:nvSpPr>
        <p:spPr>
          <a:xfrm>
            <a:off x="3442812" y="2241076"/>
            <a:ext cx="1814100" cy="392100"/>
          </a:xfrm>
          <a:prstGeom prst="rect">
            <a:avLst/>
          </a:prstGeom>
          <a:solidFill>
            <a:schemeClr val="accent3"/>
          </a:solidFill>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700">
                <a:solidFill>
                  <a:schemeClr val="accent2"/>
                </a:solidFill>
              </a:rPr>
              <a:t>Step 2</a:t>
            </a:r>
            <a:endParaRPr b="1" sz="1700">
              <a:solidFill>
                <a:schemeClr val="accent2"/>
              </a:solidFill>
            </a:endParaRPr>
          </a:p>
        </p:txBody>
      </p:sp>
      <p:sp>
        <p:nvSpPr>
          <p:cNvPr id="157" name="Google Shape;157;p21"/>
          <p:cNvSpPr txBox="1"/>
          <p:nvPr>
            <p:ph idx="1" type="body"/>
          </p:nvPr>
        </p:nvSpPr>
        <p:spPr>
          <a:xfrm>
            <a:off x="3442812" y="2585501"/>
            <a:ext cx="1814100" cy="578700"/>
          </a:xfrm>
          <a:prstGeom prst="rect">
            <a:avLst/>
          </a:prstGeom>
          <a:solidFill>
            <a:schemeClr val="accent3"/>
          </a:solidFill>
        </p:spPr>
        <p:txBody>
          <a:bodyPr anchorCtr="0" anchor="t" bIns="91425" lIns="91425" spcFirstLastPara="1" rIns="91425" wrap="square" tIns="91425">
            <a:normAutofit fontScale="85000"/>
          </a:bodyPr>
          <a:lstStyle/>
          <a:p>
            <a:pPr indent="0" lvl="0" marL="0" rtl="0" algn="l">
              <a:spcBef>
                <a:spcPts val="0"/>
              </a:spcBef>
              <a:spcAft>
                <a:spcPts val="1200"/>
              </a:spcAft>
              <a:buNone/>
            </a:pPr>
            <a:r>
              <a:rPr b="1" lang="en" sz="1200">
                <a:solidFill>
                  <a:schemeClr val="accent2"/>
                </a:solidFill>
              </a:rPr>
              <a:t>Really cool things happen when X is introduced</a:t>
            </a:r>
            <a:endParaRPr b="1" sz="1200">
              <a:solidFill>
                <a:schemeClr val="accent2"/>
              </a:solidFill>
            </a:endParaRPr>
          </a:p>
        </p:txBody>
      </p:sp>
      <p:cxnSp>
        <p:nvCxnSpPr>
          <p:cNvPr id="158" name="Google Shape;158;p21"/>
          <p:cNvCxnSpPr/>
          <p:nvPr/>
        </p:nvCxnSpPr>
        <p:spPr>
          <a:xfrm>
            <a:off x="6457563" y="2053100"/>
            <a:ext cx="0" cy="1038600"/>
          </a:xfrm>
          <a:prstGeom prst="straightConnector1">
            <a:avLst/>
          </a:prstGeom>
          <a:noFill/>
          <a:ln cap="flat" cmpd="sng" w="9525">
            <a:solidFill>
              <a:schemeClr val="dk1"/>
            </a:solidFill>
            <a:prstDash val="solid"/>
            <a:round/>
            <a:headEnd len="med" w="med" type="none"/>
            <a:tailEnd len="med" w="med" type="none"/>
          </a:ln>
        </p:spPr>
      </p:cxnSp>
      <p:sp>
        <p:nvSpPr>
          <p:cNvPr id="159" name="Google Shape;159;p21"/>
          <p:cNvSpPr txBox="1"/>
          <p:nvPr>
            <p:ph type="title"/>
          </p:nvPr>
        </p:nvSpPr>
        <p:spPr>
          <a:xfrm>
            <a:off x="6504637" y="1929945"/>
            <a:ext cx="1814100" cy="392100"/>
          </a:xfrm>
          <a:prstGeom prst="rect">
            <a:avLst/>
          </a:prstGeom>
          <a:solidFill>
            <a:schemeClr val="accent3"/>
          </a:solidFill>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700">
                <a:solidFill>
                  <a:schemeClr val="accent2"/>
                </a:solidFill>
              </a:rPr>
              <a:t>Step 3</a:t>
            </a:r>
            <a:endParaRPr b="1" sz="1700">
              <a:solidFill>
                <a:schemeClr val="accent2"/>
              </a:solidFill>
            </a:endParaRPr>
          </a:p>
        </p:txBody>
      </p:sp>
      <p:sp>
        <p:nvSpPr>
          <p:cNvPr id="160" name="Google Shape;160;p21"/>
          <p:cNvSpPr txBox="1"/>
          <p:nvPr>
            <p:ph idx="1" type="body"/>
          </p:nvPr>
        </p:nvSpPr>
        <p:spPr>
          <a:xfrm>
            <a:off x="6504637" y="2282396"/>
            <a:ext cx="1814100" cy="578700"/>
          </a:xfrm>
          <a:prstGeom prst="rect">
            <a:avLst/>
          </a:prstGeom>
          <a:solidFill>
            <a:schemeClr val="accent3"/>
          </a:solidFill>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b="1" lang="en" sz="1200">
                <a:solidFill>
                  <a:schemeClr val="accent2"/>
                </a:solidFill>
              </a:rPr>
              <a:t>This thing turns into Y and </a:t>
            </a:r>
            <a:r>
              <a:rPr b="1" lang="en" sz="1200">
                <a:solidFill>
                  <a:schemeClr val="accent2"/>
                </a:solidFill>
              </a:rPr>
              <a:t>everything</a:t>
            </a:r>
            <a:r>
              <a:rPr b="1" lang="en" sz="1200">
                <a:solidFill>
                  <a:schemeClr val="accent2"/>
                </a:solidFill>
              </a:rPr>
              <a:t> works really well (most of the time)</a:t>
            </a:r>
            <a:endParaRPr b="1" sz="1200">
              <a:solidFill>
                <a:schemeClr val="accent2"/>
              </a:solidFill>
            </a:endParaRPr>
          </a:p>
        </p:txBody>
      </p:sp>
      <p:grpSp>
        <p:nvGrpSpPr>
          <p:cNvPr id="161" name="Google Shape;161;p21"/>
          <p:cNvGrpSpPr/>
          <p:nvPr/>
        </p:nvGrpSpPr>
        <p:grpSpPr>
          <a:xfrm>
            <a:off x="929030" y="3219698"/>
            <a:ext cx="7242834" cy="1520400"/>
            <a:chOff x="929030" y="3219698"/>
            <a:chExt cx="7242834" cy="1520400"/>
          </a:xfrm>
        </p:grpSpPr>
        <p:cxnSp>
          <p:nvCxnSpPr>
            <p:cNvPr id="162" name="Google Shape;162;p21"/>
            <p:cNvCxnSpPr>
              <a:stCxn id="163" idx="6"/>
              <a:endCxn id="164" idx="2"/>
            </p:cNvCxnSpPr>
            <p:nvPr/>
          </p:nvCxnSpPr>
          <p:spPr>
            <a:xfrm>
              <a:off x="1537730" y="3979907"/>
              <a:ext cx="5113800" cy="0"/>
            </a:xfrm>
            <a:prstGeom prst="straightConnector1">
              <a:avLst/>
            </a:prstGeom>
            <a:noFill/>
            <a:ln cap="flat" cmpd="sng" w="19050">
              <a:solidFill>
                <a:srgbClr val="EFEFEF"/>
              </a:solidFill>
              <a:prstDash val="dot"/>
              <a:round/>
              <a:headEnd len="med" w="med" type="none"/>
              <a:tailEnd len="med" w="med" type="none"/>
            </a:ln>
          </p:spPr>
        </p:cxnSp>
        <p:sp>
          <p:nvSpPr>
            <p:cNvPr id="163" name="Google Shape;163;p21"/>
            <p:cNvSpPr/>
            <p:nvPr/>
          </p:nvSpPr>
          <p:spPr>
            <a:xfrm>
              <a:off x="929030" y="3675557"/>
              <a:ext cx="608700" cy="608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3801308" y="3394155"/>
              <a:ext cx="1097100" cy="1097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6651464" y="3219698"/>
              <a:ext cx="1520400" cy="1520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